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2" r:id="rId7"/>
    <p:sldId id="263" r:id="rId8"/>
    <p:sldId id="266" r:id="rId9"/>
    <p:sldId id="268" r:id="rId10"/>
    <p:sldId id="269"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l-PL"/>
              <a:t>Kliknij, aby edytować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l-PL"/>
              <a:t>Kliknij, aby edytować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l-PL"/>
              <a:t>Kliknij, aby edytować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l-PL"/>
              <a:t>Kliknij, aby edytować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447191" y="2824269"/>
            <a:ext cx="4645152" cy="264445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412362" y="2821491"/>
            <a:ext cx="4645152" cy="263737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5/22/2024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5/22/2024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0A7D7D-2A6A-4D2F-B538-BA356C15AFCA}"/>
              </a:ext>
            </a:extLst>
          </p:cNvPr>
          <p:cNvSpPr>
            <a:spLocks noGrp="1"/>
          </p:cNvSpPr>
          <p:nvPr>
            <p:ph type="ctrTitle"/>
          </p:nvPr>
        </p:nvSpPr>
        <p:spPr/>
        <p:txBody>
          <a:bodyPr/>
          <a:lstStyle/>
          <a:p>
            <a:r>
              <a:rPr lang="pl-PL" dirty="0"/>
              <a:t>Wymagania Awansowe</a:t>
            </a:r>
          </a:p>
        </p:txBody>
      </p:sp>
      <p:sp>
        <p:nvSpPr>
          <p:cNvPr id="3" name="Podtytuł 2">
            <a:extLst>
              <a:ext uri="{FF2B5EF4-FFF2-40B4-BE49-F238E27FC236}">
                <a16:creationId xmlns:a16="http://schemas.microsoft.com/office/drawing/2014/main" id="{8A47AE73-BFD5-4C53-891C-CA56CA8A0ECE}"/>
              </a:ext>
            </a:extLst>
          </p:cNvPr>
          <p:cNvSpPr>
            <a:spLocks noGrp="1"/>
          </p:cNvSpPr>
          <p:nvPr>
            <p:ph type="subTitle" idx="1"/>
          </p:nvPr>
        </p:nvSpPr>
        <p:spPr/>
        <p:txBody>
          <a:bodyPr/>
          <a:lstStyle/>
          <a:p>
            <a:r>
              <a:rPr lang="pl-PL" dirty="0"/>
              <a:t>Sabina Kasprzyk</a:t>
            </a:r>
          </a:p>
        </p:txBody>
      </p:sp>
    </p:spTree>
    <p:extLst>
      <p:ext uri="{BB962C8B-B14F-4D97-AF65-F5344CB8AC3E}">
        <p14:creationId xmlns:p14="http://schemas.microsoft.com/office/powerpoint/2010/main" val="288952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8829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ADB8D6-B5E4-402B-869F-344FF98BDAC1}"/>
              </a:ext>
            </a:extLst>
          </p:cNvPr>
          <p:cNvSpPr>
            <a:spLocks noGrp="1"/>
          </p:cNvSpPr>
          <p:nvPr>
            <p:ph type="title"/>
          </p:nvPr>
        </p:nvSpPr>
        <p:spPr/>
        <p:txBody>
          <a:bodyPr/>
          <a:lstStyle/>
          <a:p>
            <a:r>
              <a:rPr lang="pl-PL" dirty="0"/>
              <a:t>Dziękuję </a:t>
            </a:r>
            <a:r>
              <a:rPr lang="pl-PL"/>
              <a:t>za uwagę</a:t>
            </a:r>
          </a:p>
        </p:txBody>
      </p:sp>
      <p:sp>
        <p:nvSpPr>
          <p:cNvPr id="3" name="Symbol zastępczy tekstu 2">
            <a:extLst>
              <a:ext uri="{FF2B5EF4-FFF2-40B4-BE49-F238E27FC236}">
                <a16:creationId xmlns:a16="http://schemas.microsoft.com/office/drawing/2014/main" id="{0A765DEA-9710-42DB-A78E-503DA08024D4}"/>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3115829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2BF6B4-1CAB-4A0D-91EB-B012E5D152E7}"/>
              </a:ext>
            </a:extLst>
          </p:cNvPr>
          <p:cNvSpPr>
            <a:spLocks noGrp="1"/>
          </p:cNvSpPr>
          <p:nvPr>
            <p:ph type="title"/>
          </p:nvPr>
        </p:nvSpPr>
        <p:spPr/>
        <p:txBody>
          <a:bodyPr/>
          <a:lstStyle/>
          <a:p>
            <a:r>
              <a:rPr lang="pl-PL" dirty="0"/>
              <a:t>Mianowanie- Stare zasady awansu</a:t>
            </a:r>
          </a:p>
        </p:txBody>
      </p:sp>
      <p:sp>
        <p:nvSpPr>
          <p:cNvPr id="3" name="Symbol zastępczy zawartości 2">
            <a:extLst>
              <a:ext uri="{FF2B5EF4-FFF2-40B4-BE49-F238E27FC236}">
                <a16:creationId xmlns:a16="http://schemas.microsoft.com/office/drawing/2014/main" id="{5C87F214-FBC2-401B-95DF-D9BB913E9034}"/>
              </a:ext>
            </a:extLst>
          </p:cNvPr>
          <p:cNvSpPr>
            <a:spLocks noGrp="1"/>
          </p:cNvSpPr>
          <p:nvPr>
            <p:ph idx="1"/>
          </p:nvPr>
        </p:nvSpPr>
        <p:spPr>
          <a:xfrm>
            <a:off x="1451578" y="1225118"/>
            <a:ext cx="9603275" cy="4828363"/>
          </a:xfrm>
        </p:spPr>
        <p:txBody>
          <a:bodyPr>
            <a:normAutofit fontScale="92500" lnSpcReduction="20000"/>
          </a:bodyPr>
          <a:lstStyle/>
          <a:p>
            <a:r>
              <a:rPr lang="pl-PL" dirty="0"/>
              <a:t>§ 7. 1. Nauczyciel kontraktowy ubiegający się o awans na stopień nauczyciela mianowanego w okresie odbywania stażu powinien:</a:t>
            </a:r>
          </a:p>
          <a:p>
            <a:pPr marL="457200" indent="-457200">
              <a:buAutoNum type="arabicParenR"/>
            </a:pPr>
            <a:r>
              <a:rPr lang="pl-PL" dirty="0"/>
              <a:t>uczestniczyć w pracach związanych z realizacją zadań dydaktycznych, wychowawczych, opiekuńczych i innych  statutowych zadań szkoły oraz wynikających z potrzeb szkoły i środowiska lokalnego;</a:t>
            </a:r>
          </a:p>
          <a:p>
            <a:pPr marL="457200" indent="-457200">
              <a:buAutoNum type="arabicParenR"/>
            </a:pPr>
            <a:r>
              <a:rPr lang="pl-PL" dirty="0"/>
              <a:t> doskonalić kompetencje w związku z wykonywanymi obowiązkami, zwłaszcza w zakresie kształcenia uczniów ze specjalnymi potrzebami edukacyjnymi, w tym uczniów szczególnie uzdolnionych; </a:t>
            </a:r>
          </a:p>
          <a:p>
            <a:pPr marL="457200" indent="-457200">
              <a:buAutoNum type="arabicParenR"/>
            </a:pPr>
            <a:r>
              <a:rPr lang="pl-PL" dirty="0"/>
              <a:t>prowadzić zajęcia w obecności opiekuna stażu w wymiarze co najmniej 4 godzin w roku szkolnym oraz dyrektora szkoły w wymiarze co najmniej jednej godziny w okresie stażu oraz omawiać je z osobą, w której obecności zajęcia zostały przeprowadzone; </a:t>
            </a:r>
          </a:p>
          <a:p>
            <a:pPr marL="457200" indent="-457200">
              <a:buAutoNum type="arabicParenR"/>
            </a:pPr>
            <a:r>
              <a:rPr lang="pl-PL" dirty="0"/>
              <a:t>przeprowadzić co najmniej 2 godziny zajęć otwartych dla nauczycieli szkoły, w której odbywa staż, oraz dokonać ich ewaluacji, w obecności, w miarę możliwości, nauczyciela-doradcy metodycznego w zakresie tych zajęć.</a:t>
            </a:r>
          </a:p>
        </p:txBody>
      </p:sp>
    </p:spTree>
    <p:extLst>
      <p:ext uri="{BB962C8B-B14F-4D97-AF65-F5344CB8AC3E}">
        <p14:creationId xmlns:p14="http://schemas.microsoft.com/office/powerpoint/2010/main" val="134268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4C1DA3-F167-42B5-8BA7-996D43E6E96A}"/>
              </a:ext>
            </a:extLst>
          </p:cNvPr>
          <p:cNvSpPr>
            <a:spLocks noGrp="1"/>
          </p:cNvSpPr>
          <p:nvPr>
            <p:ph type="title" idx="4294967295"/>
          </p:nvPr>
        </p:nvSpPr>
        <p:spPr>
          <a:xfrm>
            <a:off x="506027" y="328613"/>
            <a:ext cx="11685973" cy="965200"/>
          </a:xfrm>
        </p:spPr>
        <p:txBody>
          <a:bodyPr>
            <a:normAutofit fontScale="90000"/>
          </a:bodyPr>
          <a:lstStyle/>
          <a:p>
            <a:r>
              <a:rPr lang="pl-PL" dirty="0"/>
              <a:t>§ 7. 1. 2 Wymagania niezbędne do uzyskania stopnia nauczyciela Mianowanego:  (stare ZASADY)</a:t>
            </a:r>
          </a:p>
        </p:txBody>
      </p:sp>
      <p:sp>
        <p:nvSpPr>
          <p:cNvPr id="3" name="Symbol zastępczy zawartości 2">
            <a:extLst>
              <a:ext uri="{FF2B5EF4-FFF2-40B4-BE49-F238E27FC236}">
                <a16:creationId xmlns:a16="http://schemas.microsoft.com/office/drawing/2014/main" id="{21231410-96B8-470B-87E5-29A4736CDE72}"/>
              </a:ext>
            </a:extLst>
          </p:cNvPr>
          <p:cNvSpPr>
            <a:spLocks noGrp="1"/>
          </p:cNvSpPr>
          <p:nvPr>
            <p:ph idx="4294967295"/>
          </p:nvPr>
        </p:nvSpPr>
        <p:spPr>
          <a:xfrm>
            <a:off x="124287" y="1293812"/>
            <a:ext cx="11940465" cy="4574327"/>
          </a:xfrm>
        </p:spPr>
        <p:txBody>
          <a:bodyPr>
            <a:normAutofit/>
          </a:bodyPr>
          <a:lstStyle/>
          <a:p>
            <a:r>
              <a:rPr lang="pl-PL" sz="1600" dirty="0"/>
              <a:t>1) uzyskanie pozytywnych efektów w pracy dydaktycznej, wychowawczej lub opiekuńczej na skutek wdrożenia działań mających na celu doskonalenie pracy własnej i podniesienie jakości pracy szkoły, a w przypadku nauczycieli, o których mowa w art. 9e ust. 3 KN (nauczyciele akademiccy)– uzyskanie pozytywnych efektów w zakresie realizacji zadań odpowiednio na rzecz oświaty, pomocy społecznej lub postępowania w sprawach nieletnich, w związku z zajmowanym stanowiskiem lub pełnioną funkcją; </a:t>
            </a:r>
          </a:p>
          <a:p>
            <a:r>
              <a:rPr lang="pl-PL" sz="1600" dirty="0"/>
              <a:t>2) umiejętność rozpoznawania potrzeb rozwojowych uczniów i uwzględniania ich w pracy dydaktycznej, wychowawczej i opiekuńczej; </a:t>
            </a:r>
          </a:p>
          <a:p>
            <a:r>
              <a:rPr lang="pl-PL" sz="1600" dirty="0"/>
              <a:t>3) umiejętność wykorzystania w pracy metod aktywizujących ucznia; </a:t>
            </a:r>
          </a:p>
          <a:p>
            <a:r>
              <a:rPr lang="pl-PL" sz="1600" dirty="0"/>
              <a:t>4) dokonywania ewaluacji własnej pracy i wykorzystywania jej wyników do doskonalenia warsztatu pracy; </a:t>
            </a:r>
          </a:p>
          <a:p>
            <a:r>
              <a:rPr lang="pl-PL" sz="1600" dirty="0"/>
              <a:t>5) umiejętność dzielenia się wiedzą i doświadczeniem z innymi nauczycielami w ramach wewnątrzszkolnego doskonalenia zawodowego; </a:t>
            </a:r>
          </a:p>
          <a:p>
            <a:r>
              <a:rPr lang="pl-PL" sz="1600" dirty="0"/>
              <a:t>6) umiejętność uwzględniania w pracy problematyki środowiska lokalnego oraz współczesnych problemów społecznych i cywilizacyjnych;</a:t>
            </a:r>
          </a:p>
          <a:p>
            <a:r>
              <a:rPr lang="pl-PL" sz="1600" dirty="0"/>
              <a:t>7) umiejętność posługiwania się przepisami prawa dotyczącymi odpowiednio oświaty, pomocy społecznej lub postępowania w sprawach nieletnich, w zakresie funkcjonowania szkoły, w której nauczyciel odbywał staż; </a:t>
            </a:r>
          </a:p>
          <a:p>
            <a:r>
              <a:rPr lang="pl-PL" sz="1600" dirty="0"/>
              <a:t>8) umiejętność korzystania w pracy, zwłaszcza w trakcie prowadzonych zajęć, z narzędzi multimedialnych i informatycznych.</a:t>
            </a:r>
          </a:p>
        </p:txBody>
      </p:sp>
    </p:spTree>
    <p:extLst>
      <p:ext uri="{BB962C8B-B14F-4D97-AF65-F5344CB8AC3E}">
        <p14:creationId xmlns:p14="http://schemas.microsoft.com/office/powerpoint/2010/main" val="112851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4C1DA3-F167-42B5-8BA7-996D43E6E96A}"/>
              </a:ext>
            </a:extLst>
          </p:cNvPr>
          <p:cNvSpPr>
            <a:spLocks noGrp="1"/>
          </p:cNvSpPr>
          <p:nvPr>
            <p:ph type="title" idx="4294967295"/>
          </p:nvPr>
        </p:nvSpPr>
        <p:spPr>
          <a:xfrm>
            <a:off x="506027" y="328613"/>
            <a:ext cx="11685973" cy="965200"/>
          </a:xfrm>
        </p:spPr>
        <p:txBody>
          <a:bodyPr>
            <a:normAutofit fontScale="90000"/>
          </a:bodyPr>
          <a:lstStyle/>
          <a:p>
            <a:r>
              <a:rPr lang="pl-PL" dirty="0"/>
              <a:t>§ 7. 1 ZAKRES wymagań Wiedzy i umiejętności niezbędnych do efektywnego realizowania obowiązków nauczyciela Mianowanego:  (Nowe Zasady)</a:t>
            </a:r>
            <a:r>
              <a:rPr lang="pl-PL" dirty="0">
                <a:latin typeface="Parchment" panose="03040602040708040804" pitchFamily="66" charset="0"/>
              </a:rPr>
              <a:t>.</a:t>
            </a:r>
            <a:endParaRPr lang="pl-PL" dirty="0"/>
          </a:p>
        </p:txBody>
      </p:sp>
      <p:sp>
        <p:nvSpPr>
          <p:cNvPr id="3" name="Symbol zastępczy zawartości 2">
            <a:extLst>
              <a:ext uri="{FF2B5EF4-FFF2-40B4-BE49-F238E27FC236}">
                <a16:creationId xmlns:a16="http://schemas.microsoft.com/office/drawing/2014/main" id="{21231410-96B8-470B-87E5-29A4736CDE72}"/>
              </a:ext>
            </a:extLst>
          </p:cNvPr>
          <p:cNvSpPr>
            <a:spLocks noGrp="1"/>
          </p:cNvSpPr>
          <p:nvPr>
            <p:ph idx="4294967295"/>
          </p:nvPr>
        </p:nvSpPr>
        <p:spPr>
          <a:xfrm>
            <a:off x="124287" y="1293812"/>
            <a:ext cx="11940465" cy="4574327"/>
          </a:xfrm>
        </p:spPr>
        <p:txBody>
          <a:bodyPr>
            <a:normAutofit/>
          </a:bodyPr>
          <a:lstStyle/>
          <a:p>
            <a:endParaRPr lang="pl-PL" sz="1600" dirty="0"/>
          </a:p>
          <a:p>
            <a:r>
              <a:rPr lang="pl-PL" sz="1600" dirty="0"/>
              <a:t>1) znajomość przepisów prawa dotyczących organizacji, zadań i zasad funkcjonowania szkoły, w której nauczyciel odbywał przygotowanie do zawodu nauczyciela; </a:t>
            </a:r>
          </a:p>
          <a:p>
            <a:r>
              <a:rPr lang="pl-PL" sz="1600" dirty="0"/>
              <a:t>2) umiejętność prowadzenia zajęć w sposób zapewniający właściwą realizację statutowych zadań szkoły, w szczególności realizację podstawy programowej; umiejętność rozpoznawania potrzeb uczniów i indywidualizowania nauczania; </a:t>
            </a:r>
          </a:p>
          <a:p>
            <a:r>
              <a:rPr lang="pl-PL" sz="1600" dirty="0"/>
              <a:t>3) umiejętność stosowania w pracy wiedzy z zakresu psychologii, pedagogiki i dydaktyki;</a:t>
            </a:r>
          </a:p>
          <a:p>
            <a:r>
              <a:rPr lang="pl-PL" sz="1600" dirty="0"/>
              <a:t>4)  znajomość środowiska uczniów oraz umiejętność uwzględniania w swojej pracy problematyki środowiska lokalnego i współczesnych problemów społecznych i cywilizacyjnych; umiejętność korzystania w pracy, zwłaszcza w trakcie prowadzonych zajęć, z narzędzi multimedialnych i informatycznych.</a:t>
            </a:r>
          </a:p>
        </p:txBody>
      </p:sp>
    </p:spTree>
    <p:extLst>
      <p:ext uri="{BB962C8B-B14F-4D97-AF65-F5344CB8AC3E}">
        <p14:creationId xmlns:p14="http://schemas.microsoft.com/office/powerpoint/2010/main" val="142191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3BF86B-38BD-4001-9B65-8B9228516E8D}"/>
              </a:ext>
            </a:extLst>
          </p:cNvPr>
          <p:cNvSpPr>
            <a:spLocks noGrp="1"/>
          </p:cNvSpPr>
          <p:nvPr>
            <p:ph type="title"/>
          </p:nvPr>
        </p:nvSpPr>
        <p:spPr/>
        <p:txBody>
          <a:bodyPr>
            <a:normAutofit fontScale="90000"/>
          </a:bodyPr>
          <a:lstStyle/>
          <a:p>
            <a:r>
              <a:rPr lang="pl-PL" dirty="0"/>
              <a:t>Dyplomowanie (Stare Zasady)</a:t>
            </a:r>
            <a:br>
              <a:rPr lang="pl-PL" dirty="0"/>
            </a:br>
            <a:r>
              <a:rPr lang="pl-PL" sz="2000" dirty="0"/>
              <a:t>§ 8. 1. Nauczyciel mianowany ubiegający się o awans na stopień nauczyciela dyplomowanego w okresie odbywania stażu powinien:</a:t>
            </a:r>
          </a:p>
        </p:txBody>
      </p:sp>
      <p:sp>
        <p:nvSpPr>
          <p:cNvPr id="3" name="Symbol zastępczy zawartości 2">
            <a:extLst>
              <a:ext uri="{FF2B5EF4-FFF2-40B4-BE49-F238E27FC236}">
                <a16:creationId xmlns:a16="http://schemas.microsoft.com/office/drawing/2014/main" id="{E0001E2C-5540-4613-8FC3-F6535C86A7A9}"/>
              </a:ext>
            </a:extLst>
          </p:cNvPr>
          <p:cNvSpPr>
            <a:spLocks noGrp="1"/>
          </p:cNvSpPr>
          <p:nvPr>
            <p:ph idx="1"/>
          </p:nvPr>
        </p:nvSpPr>
        <p:spPr/>
        <p:txBody>
          <a:bodyPr>
            <a:normAutofit fontScale="92500"/>
          </a:bodyPr>
          <a:lstStyle/>
          <a:p>
            <a:pPr marL="0" indent="0" algn="just">
              <a:buNone/>
            </a:pPr>
            <a:r>
              <a:rPr lang="pl-PL" dirty="0"/>
              <a:t>1) podejmować działania mające na celu doskonalenie warsztatu pracy, w tym umiejętności stosowania technologii informacyjnej i komunikacyjnej;</a:t>
            </a:r>
          </a:p>
          <a:p>
            <a:pPr marL="0" indent="0" algn="just">
              <a:buNone/>
            </a:pPr>
            <a:r>
              <a:rPr lang="pl-PL" dirty="0"/>
              <a:t>2) realizować zadania służące podniesieniu jakości pracy szkoły; </a:t>
            </a:r>
          </a:p>
          <a:p>
            <a:pPr marL="0" indent="0" algn="just">
              <a:buNone/>
            </a:pPr>
            <a:r>
              <a:rPr lang="pl-PL" dirty="0"/>
              <a:t>3) pogłębiać wiedzę i umiejętności służące własnemu rozwojowi oraz podniesieniu jakości pracy szkoły, samodzielnie lub przez udział w różnych formach doskonalenia zawodowego;</a:t>
            </a:r>
          </a:p>
          <a:p>
            <a:pPr marL="0" indent="0" algn="just">
              <a:buNone/>
            </a:pPr>
            <a:r>
              <a:rPr lang="pl-PL" dirty="0"/>
              <a:t>4) przeprowadzić co najmniej 3 godziny zajęć otwartych dla nauczycieli oraz dokonać ich ewaluacji, w obecności, w miarę możliwości, nauczyciela-doradcy metodycznego w zakresie tych zajęć lub nauczyciela-konsultanta lub przedstawiciela organu sprawującego nadzór pedagogiczny.</a:t>
            </a:r>
          </a:p>
        </p:txBody>
      </p:sp>
    </p:spTree>
    <p:extLst>
      <p:ext uri="{BB962C8B-B14F-4D97-AF65-F5344CB8AC3E}">
        <p14:creationId xmlns:p14="http://schemas.microsoft.com/office/powerpoint/2010/main" val="2982228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9A9F86-D811-45B5-B1BA-3ADA465DA940}"/>
              </a:ext>
            </a:extLst>
          </p:cNvPr>
          <p:cNvSpPr>
            <a:spLocks noGrp="1"/>
          </p:cNvSpPr>
          <p:nvPr>
            <p:ph type="title"/>
          </p:nvPr>
        </p:nvSpPr>
        <p:spPr>
          <a:xfrm>
            <a:off x="470517" y="804519"/>
            <a:ext cx="10584337" cy="1049235"/>
          </a:xfrm>
        </p:spPr>
        <p:txBody>
          <a:bodyPr>
            <a:normAutofit fontScale="90000"/>
          </a:bodyPr>
          <a:lstStyle/>
          <a:p>
            <a:r>
              <a:rPr lang="pl-PL" dirty="0"/>
              <a:t>§ 8. 1. 3Wymagania Niezbędne do uzyskania stopnia nauczyciela dyplomowaneg0 (stare Zasady)</a:t>
            </a:r>
          </a:p>
        </p:txBody>
      </p:sp>
      <p:sp>
        <p:nvSpPr>
          <p:cNvPr id="3" name="Symbol zastępczy zawartości 2">
            <a:extLst>
              <a:ext uri="{FF2B5EF4-FFF2-40B4-BE49-F238E27FC236}">
                <a16:creationId xmlns:a16="http://schemas.microsoft.com/office/drawing/2014/main" id="{7A69E065-A71F-48BC-92EF-8A9DCF9E0FB1}"/>
              </a:ext>
            </a:extLst>
          </p:cNvPr>
          <p:cNvSpPr>
            <a:spLocks noGrp="1"/>
          </p:cNvSpPr>
          <p:nvPr>
            <p:ph idx="1"/>
          </p:nvPr>
        </p:nvSpPr>
        <p:spPr/>
        <p:txBody>
          <a:bodyPr>
            <a:normAutofit fontScale="92500" lnSpcReduction="10000"/>
          </a:bodyPr>
          <a:lstStyle/>
          <a:p>
            <a:r>
              <a:rPr lang="pl-PL" dirty="0"/>
              <a:t>1) umiejętność wykorzystania w pracy metod aktywizujących ucznia oraz narzędzi multimedialnych i informatycznych, sprzyjających procesowi uczenia się; </a:t>
            </a:r>
          </a:p>
          <a:p>
            <a:r>
              <a:rPr lang="pl-PL" dirty="0"/>
              <a:t>2) umiejętność dzielenia się wiedzą i doświadczeniem z innymi nauczycielami, w tym przez prowadzenie zajęć otwartych, w szczególności dla nauczycieli stażystów i nauczycieli kontraktowych, prowadzenie zajęć w ramach wewnątrzszkolnego doskonalenia zawodowego lub innych zajęć dla nauczycieli; </a:t>
            </a:r>
          </a:p>
          <a:p>
            <a:r>
              <a:rPr lang="pl-PL" dirty="0"/>
              <a:t>3) poszerzenie zakresu działań szkoły, w szczególności dotyczących zadań dydaktycznych, wychowawczych lub opiekuńczych; </a:t>
            </a:r>
          </a:p>
          <a:p>
            <a:r>
              <a:rPr lang="pl-PL" dirty="0"/>
              <a:t>4) realizację co najmniej dwóch z następujących zadań:</a:t>
            </a:r>
          </a:p>
        </p:txBody>
      </p:sp>
    </p:spTree>
    <p:extLst>
      <p:ext uri="{BB962C8B-B14F-4D97-AF65-F5344CB8AC3E}">
        <p14:creationId xmlns:p14="http://schemas.microsoft.com/office/powerpoint/2010/main" val="27786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957470AD-1A44-4B09-A2BF-9EBF5E87E5F0}"/>
              </a:ext>
            </a:extLst>
          </p:cNvPr>
          <p:cNvSpPr/>
          <p:nvPr/>
        </p:nvSpPr>
        <p:spPr>
          <a:xfrm>
            <a:off x="578528" y="861134"/>
            <a:ext cx="11034943" cy="4093428"/>
          </a:xfrm>
          <a:prstGeom prst="rect">
            <a:avLst/>
          </a:prstGeom>
        </p:spPr>
        <p:txBody>
          <a:bodyPr wrap="square">
            <a:spAutoFit/>
          </a:bodyPr>
          <a:lstStyle/>
          <a:p>
            <a:pPr marL="342900" indent="-342900">
              <a:buAutoNum type="alphaLcParenR"/>
            </a:pPr>
            <a:r>
              <a:rPr lang="pl-PL" sz="2000" dirty="0"/>
              <a:t>opracowanie i wdrożenie programu, innowacji lub innych działań dydaktycznych, </a:t>
            </a:r>
          </a:p>
          <a:p>
            <a:r>
              <a:rPr lang="pl-PL" sz="2000" dirty="0"/>
              <a:t>wychowawczych, opiekuńczych lub innych związanych z oświatą, powiązanych ze specyfiką szkoły, w szczególności na rzecz uczniów ze specjalnymi potrzebami edukacyjnymi, </a:t>
            </a:r>
          </a:p>
          <a:p>
            <a:r>
              <a:rPr lang="pl-PL" sz="2000" dirty="0"/>
              <a:t>b) wykonywanie zadań opiekuna stażu, opiekuna praktyk pedagogicznych, nauczyciela-doradcy metodycznego, przewodniczącego zespołu nauczycieli, koordynatora wolontariatu, koordynatora projektu, kuratora społecznego, egzaminatora okręgowej komisji egzaminacyjnej, rzeczoznawcy do spraw podręczników, a w przypadku nauczycieli szkół artystycznych – także nauczyciela-konsultanta współpracującego z Centrum Edukacji Artystycznej, </a:t>
            </a:r>
          </a:p>
          <a:p>
            <a:r>
              <a:rPr lang="pl-PL" sz="2000" dirty="0"/>
              <a:t>c) uzyskanie umiejętności posługiwania się językiem obcym na poziomie podstawowym, a w przypadku nauczycieli języków obcych – umiejętności posługiwania się drugim językiem obcym na poziomie podstawowym, </a:t>
            </a:r>
          </a:p>
          <a:p>
            <a:r>
              <a:rPr lang="pl-PL" sz="2000" dirty="0"/>
              <a:t>d) opracowanie autorskiej pracy z zakresu oświaty lub rozwoju dziecka opublikowanej w czasopiśmie branżowym lub w formie innej zwartej publikacji.</a:t>
            </a:r>
          </a:p>
        </p:txBody>
      </p:sp>
    </p:spTree>
    <p:extLst>
      <p:ext uri="{BB962C8B-B14F-4D97-AF65-F5344CB8AC3E}">
        <p14:creationId xmlns:p14="http://schemas.microsoft.com/office/powerpoint/2010/main" val="417307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CE90A7-07B0-4F81-B2A9-0BC4DAD02A2C}"/>
              </a:ext>
            </a:extLst>
          </p:cNvPr>
          <p:cNvSpPr>
            <a:spLocks noGrp="1"/>
          </p:cNvSpPr>
          <p:nvPr>
            <p:ph type="title"/>
          </p:nvPr>
        </p:nvSpPr>
        <p:spPr>
          <a:xfrm>
            <a:off x="408373" y="390618"/>
            <a:ext cx="10646481" cy="825623"/>
          </a:xfrm>
        </p:spPr>
        <p:txBody>
          <a:bodyPr>
            <a:normAutofit fontScale="90000"/>
          </a:bodyPr>
          <a:lstStyle/>
          <a:p>
            <a:r>
              <a:rPr lang="pl-PL" dirty="0"/>
              <a:t>Wymagania na Dyplomowanie (Nowe ZASADY) </a:t>
            </a:r>
            <a:br>
              <a:rPr lang="pl-PL" dirty="0"/>
            </a:br>
            <a:r>
              <a:rPr lang="pl-PL" sz="2000" cap="none" dirty="0"/>
              <a:t>§ 7. 1. Zakres wymagań dotyczących realizowania zadań lub podejmowania działań na rzecz oświaty oraz ich efektów, których spełnianie jest sprawdzane przez komisję kwalifikacyjną w postępowaniu kwalifikacyjnym na stopień nauczyciela dyplomowanego, o których mowa w art. 9b ust. 1a pkt 4 ustawy, obejmuje: </a:t>
            </a:r>
            <a:br>
              <a:rPr lang="pl-PL" dirty="0"/>
            </a:br>
            <a:endParaRPr lang="pl-PL" dirty="0"/>
          </a:p>
        </p:txBody>
      </p:sp>
      <p:sp>
        <p:nvSpPr>
          <p:cNvPr id="3" name="Symbol zastępczy zawartości 2">
            <a:extLst>
              <a:ext uri="{FF2B5EF4-FFF2-40B4-BE49-F238E27FC236}">
                <a16:creationId xmlns:a16="http://schemas.microsoft.com/office/drawing/2014/main" id="{85C4843D-5FC6-42D8-B23E-E68725F009B0}"/>
              </a:ext>
            </a:extLst>
          </p:cNvPr>
          <p:cNvSpPr>
            <a:spLocks noGrp="1"/>
          </p:cNvSpPr>
          <p:nvPr>
            <p:ph idx="1"/>
          </p:nvPr>
        </p:nvSpPr>
        <p:spPr>
          <a:xfrm>
            <a:off x="470517" y="2015732"/>
            <a:ext cx="10584337" cy="3450613"/>
          </a:xfrm>
        </p:spPr>
        <p:txBody>
          <a:bodyPr>
            <a:normAutofit fontScale="92500" lnSpcReduction="10000"/>
          </a:bodyPr>
          <a:lstStyle/>
          <a:p>
            <a:pPr marL="0" indent="0">
              <a:buNone/>
            </a:pPr>
            <a:r>
              <a:rPr lang="pl-PL" dirty="0"/>
              <a:t>1) doskonalenie warsztatu pracy, w tym w zakresie stosowania technologii informacyjnej i komunikacyjnej, oraz pogłębianie wiedzy i umiejętności w celu podnoszenia jakości pracy szkoły; </a:t>
            </a:r>
          </a:p>
          <a:p>
            <a:pPr marL="0" indent="0">
              <a:buNone/>
            </a:pPr>
            <a:r>
              <a:rPr lang="pl-PL" dirty="0"/>
              <a:t>2) umiejętność dzielenia się wiedzą i doświadczeniem z innymi nauczycielami, w tym przez prowadzenie: </a:t>
            </a:r>
          </a:p>
          <a:p>
            <a:r>
              <a:rPr lang="pl-PL" dirty="0"/>
              <a:t>a) zajęć otwartych, w szczególności dla nauczycieli odbywających przygotowanie do zawodu, lub </a:t>
            </a:r>
          </a:p>
          <a:p>
            <a:r>
              <a:rPr lang="pl-PL" dirty="0"/>
              <a:t>b) zajęć w ramach wewnątrzszkolnego doskonalenia zawodowego lub innych zajęć dla nauczycieli; </a:t>
            </a:r>
          </a:p>
          <a:p>
            <a:pPr marL="0" indent="0">
              <a:buNone/>
            </a:pPr>
            <a:r>
              <a:rPr lang="pl-PL" dirty="0"/>
              <a:t>3) umiejętność wykorzystywania w pracy metod aktywizujących ucznia oraz narzędzi multimedialnych i informatycznych sprzyjających procesowi uczenia się; </a:t>
            </a:r>
          </a:p>
          <a:p>
            <a:pPr marL="0" indent="0">
              <a:buNone/>
            </a:pPr>
            <a:r>
              <a:rPr lang="pl-PL" dirty="0"/>
              <a:t>4) realizowanie co najmniej jednego z następujących zadań:</a:t>
            </a:r>
          </a:p>
        </p:txBody>
      </p:sp>
    </p:spTree>
    <p:extLst>
      <p:ext uri="{BB962C8B-B14F-4D97-AF65-F5344CB8AC3E}">
        <p14:creationId xmlns:p14="http://schemas.microsoft.com/office/powerpoint/2010/main" val="286063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EB61A935-0E3F-4F89-A94D-28AF9B20369D}"/>
              </a:ext>
            </a:extLst>
          </p:cNvPr>
          <p:cNvSpPr/>
          <p:nvPr/>
        </p:nvSpPr>
        <p:spPr>
          <a:xfrm>
            <a:off x="248575" y="-356651"/>
            <a:ext cx="11505460" cy="5324535"/>
          </a:xfrm>
          <a:prstGeom prst="rect">
            <a:avLst/>
          </a:prstGeom>
        </p:spPr>
        <p:txBody>
          <a:bodyPr wrap="square">
            <a:spAutoFit/>
          </a:bodyPr>
          <a:lstStyle/>
          <a:p>
            <a:r>
              <a:rPr lang="pl-PL" sz="2000" dirty="0"/>
              <a:t>realizowanie co najmniej jednego z następujących zadań:</a:t>
            </a:r>
          </a:p>
          <a:p>
            <a:pPr marL="342900" indent="-342900">
              <a:buAutoNum type="alphaLcParenR"/>
            </a:pPr>
            <a:r>
              <a:rPr lang="pl-PL" sz="2000" dirty="0"/>
              <a:t>wykonywanie zadań mentora, opiekuna praktyk pedagogicznych, społecznego kuratora sądowego, egzaminatora okręgowej komisji egzaminacyjnej, rzeczoznawcy do spraw podręczników, konsultanta Centrum Edukacji Artystycznej, wolontariusza wykonującego świadczenia na rzecz stowarzyszenia lub innej organizacji, których celem statutowym jest działalność wychowawcza albo rozszerzanie i wzbogacanie form działalności dydaktycznej, wychowawczej, opiekuńczej i innowacyjnej szkoły, instruktora harcerstwa lub innych zadań służących podniesieniu jakości pracy szkoły lub wykonywanych na rzecz dzieci i młodzieży ze specjalnymi potrzebami edukacyjnymi lub zagrożonych wykluczeniem społecznym, </a:t>
            </a:r>
          </a:p>
          <a:p>
            <a:r>
              <a:rPr lang="pl-PL" sz="2000" dirty="0"/>
              <a:t>b) opracowanie i wdrożenie innowacji lub działań dydaktycznych, wychowawczych, opiekuńczych lub innych związanych z oświatą, w tym podejmowanie działań w ramach realizowanego w szkole eksperymentu pedagogicznego, </a:t>
            </a:r>
          </a:p>
          <a:p>
            <a:r>
              <a:rPr lang="pl-PL" sz="2000" dirty="0"/>
              <a:t>c) opracowanie podręcznika lub autorskiej pracy z zakresu oświaty lub rozwoju dziecka opublikowanej w czasopiśmie branżowym lub w formie innej zwartej publikacji, </a:t>
            </a:r>
          </a:p>
          <a:p>
            <a:r>
              <a:rPr lang="pl-PL" sz="2000" dirty="0"/>
              <a:t>d) prowadzenie cyklicznych zajęć szkoleniowych dla nauczycieli lub rodziców uczniów, o ile nie należą one do obowiązków nauczyciela, w tym z wykorzystaniem metod i technik kształcenia na odległość, </a:t>
            </a:r>
          </a:p>
          <a:p>
            <a:r>
              <a:rPr lang="pl-PL" sz="2000" dirty="0"/>
              <a:t>e) przeprowadzanie i analizowanie badań naukowych z zakresu oświaty, w szczególności związanych ze specyfiką i potrzebami szkoły, oraz wykorzystywanie wyników tych badań do podnoszenia jakości pracy szkoły.</a:t>
            </a:r>
          </a:p>
        </p:txBody>
      </p:sp>
    </p:spTree>
    <p:extLst>
      <p:ext uri="{BB962C8B-B14F-4D97-AF65-F5344CB8AC3E}">
        <p14:creationId xmlns:p14="http://schemas.microsoft.com/office/powerpoint/2010/main" val="232471176"/>
      </p:ext>
    </p:extLst>
  </p:cSld>
  <p:clrMapOvr>
    <a:masterClrMapping/>
  </p:clrMapOvr>
</p:sld>
</file>

<file path=ppt/theme/theme1.xml><?xml version="1.0" encoding="utf-8"?>
<a:theme xmlns:a="http://schemas.openxmlformats.org/drawingml/2006/main" name="Galeri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TM10001114[[fn=Galeria]]</Template>
  <TotalTime>53</TotalTime>
  <Words>1238</Words>
  <Application>Microsoft Office PowerPoint</Application>
  <PresentationFormat>Panoramiczny</PresentationFormat>
  <Paragraphs>52</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Gill Sans MT</vt:lpstr>
      <vt:lpstr>Parchment</vt:lpstr>
      <vt:lpstr>Galeria</vt:lpstr>
      <vt:lpstr>Wymagania Awansowe</vt:lpstr>
      <vt:lpstr>Mianowanie- Stare zasady awansu</vt:lpstr>
      <vt:lpstr>§ 7. 1. 2 Wymagania niezbędne do uzyskania stopnia nauczyciela Mianowanego:  (stare ZASADY)</vt:lpstr>
      <vt:lpstr>§ 7. 1 ZAKRES wymagań Wiedzy i umiejętności niezbędnych do efektywnego realizowania obowiązków nauczyciela Mianowanego:  (Nowe Zasady).</vt:lpstr>
      <vt:lpstr>Dyplomowanie (Stare Zasady) § 8. 1. Nauczyciel mianowany ubiegający się o awans na stopień nauczyciela dyplomowanego w okresie odbywania stażu powinien:</vt:lpstr>
      <vt:lpstr>§ 8. 1. 3Wymagania Niezbędne do uzyskania stopnia nauczyciela dyplomowaneg0 (stare Zasady)</vt:lpstr>
      <vt:lpstr>Prezentacja programu PowerPoint</vt:lpstr>
      <vt:lpstr>Wymagania na Dyplomowanie (Nowe ZASADY)  § 7. 1. Zakres wymagań dotyczących realizowania zadań lub podejmowania działań na rzecz oświaty oraz ich efektów, których spełnianie jest sprawdzane przez komisję kwalifikacyjną w postępowaniu kwalifikacyjnym na stopień nauczyciela dyplomowanego, o których mowa w art. 9b ust. 1a pkt 4 ustawy, obejmuje:  </vt:lpstr>
      <vt:lpstr>Prezentacja programu PowerPoint</vt:lpstr>
      <vt:lpstr>Prezentacja programu PowerPoint</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Wymagania Awansowe</dc:title>
  <dc:creator>Sabina Kasprzyk</dc:creator>
  <cp:lastModifiedBy>Sabina Kasprzyk</cp:lastModifiedBy>
  <cp:revision>6</cp:revision>
  <dcterms:created xsi:type="dcterms:W3CDTF">2024-05-22T11:54:31Z</dcterms:created>
  <dcterms:modified xsi:type="dcterms:W3CDTF">2024-05-22T12:48:18Z</dcterms:modified>
</cp:coreProperties>
</file>